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6"/>
  </p:notesMasterIdLst>
  <p:sldIdLst>
    <p:sldId id="256" r:id="rId2"/>
    <p:sldId id="261" r:id="rId3"/>
    <p:sldId id="270" r:id="rId4"/>
    <p:sldId id="269" r:id="rId5"/>
    <p:sldId id="260" r:id="rId6"/>
    <p:sldId id="265" r:id="rId7"/>
    <p:sldId id="258" r:id="rId8"/>
    <p:sldId id="271" r:id="rId9"/>
    <p:sldId id="275" r:id="rId10"/>
    <p:sldId id="273" r:id="rId11"/>
    <p:sldId id="262" r:id="rId12"/>
    <p:sldId id="267" r:id="rId13"/>
    <p:sldId id="276" r:id="rId14"/>
    <p:sldId id="274" r:id="rId15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6302" autoAdjust="0"/>
  </p:normalViewPr>
  <p:slideViewPr>
    <p:cSldViewPr>
      <p:cViewPr varScale="1">
        <p:scale>
          <a:sx n="60" d="100"/>
          <a:sy n="60" d="100"/>
        </p:scale>
        <p:origin x="146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0660FC-C4EE-4B5E-90E9-BA46C3102395}" type="datetimeFigureOut">
              <a:rPr lang="en-GB" smtClean="0"/>
              <a:t>29/10/2014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F7AFA2-DE95-486A-8D01-39FEDE585D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377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7AFA2-DE95-486A-8D01-39FEDE585D6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10459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7AFA2-DE95-486A-8D01-39FEDE585D6B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6893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7AFA2-DE95-486A-8D01-39FEDE585D6B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37943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7AFA2-DE95-486A-8D01-39FEDE585D6B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80546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7AFA2-DE95-486A-8D01-39FEDE585D6B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49014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7AFA2-DE95-486A-8D01-39FEDE585D6B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25989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7AFA2-DE95-486A-8D01-39FEDE585D6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63750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7AFA2-DE95-486A-8D01-39FEDE585D6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37746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7AFA2-DE95-486A-8D01-39FEDE585D6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52100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42950" y="833438"/>
            <a:ext cx="5551488" cy="4165600"/>
          </a:xfrm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830019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7AFA2-DE95-486A-8D01-39FEDE585D6B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00474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7AFA2-DE95-486A-8D01-39FEDE585D6B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051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7AFA2-DE95-486A-8D01-39FEDE585D6B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35598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7AFA2-DE95-486A-8D01-39FEDE585D6B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1494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jpeg"/><Relationship Id="rId4" Type="http://schemas.openxmlformats.org/officeDocument/2006/relationships/image" Target="cid:5326877C-9390-451E-BFAA-C2875958CEAE@gateway.2wire.net" TargetMode="Externa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916833"/>
            <a:ext cx="7772400" cy="1683618"/>
          </a:xfrm>
        </p:spPr>
        <p:txBody>
          <a:bodyPr/>
          <a:lstStyle>
            <a:lvl1pPr algn="ctr">
              <a:defRPr b="1" baseline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smtClean="0"/>
              <a:t>Presentation 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Facilitator name, date etc.</a:t>
            </a:r>
            <a:endParaRPr lang="en-GB" dirty="0"/>
          </a:p>
        </p:txBody>
      </p:sp>
      <p:pic>
        <p:nvPicPr>
          <p:cNvPr id="8" name="Picture 7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94"/>
          <a:stretch/>
        </p:blipFill>
        <p:spPr>
          <a:xfrm>
            <a:off x="0" y="2857"/>
            <a:ext cx="9144000" cy="1049879"/>
          </a:xfrm>
          <a:prstGeom prst="rect">
            <a:avLst/>
          </a:prstGeom>
        </p:spPr>
      </p:pic>
      <p:pic>
        <p:nvPicPr>
          <p:cNvPr id="9" name="Picture 8" descr="cid:5326877C-9390-451E-BFAA-C2875958CEAE@gateway.2wire.net"/>
          <p:cNvPicPr/>
          <p:nvPr/>
        </p:nvPicPr>
        <p:blipFill rotWithShape="1"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88" t="92971" r="-26888" b="2664"/>
          <a:stretch/>
        </p:blipFill>
        <p:spPr bwMode="auto">
          <a:xfrm>
            <a:off x="2458675" y="6079578"/>
            <a:ext cx="9144000" cy="66179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940" y="5830982"/>
            <a:ext cx="1936204" cy="838378"/>
          </a:xfrm>
          <a:prstGeom prst="rect">
            <a:avLst/>
          </a:prstGeom>
        </p:spPr>
      </p:pic>
      <p:pic>
        <p:nvPicPr>
          <p:cNvPr id="11" name="Picture 10" descr="cid:5326877C-9390-451E-BFAA-C2875958CEAE@gateway.2wire.net"/>
          <p:cNvPicPr/>
          <p:nvPr/>
        </p:nvPicPr>
        <p:blipFill rotWithShape="1"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971" r="91250" b="2664"/>
          <a:stretch/>
        </p:blipFill>
        <p:spPr bwMode="auto">
          <a:xfrm>
            <a:off x="-4514" y="6079578"/>
            <a:ext cx="400050" cy="66179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95536" y="6228020"/>
            <a:ext cx="9540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10" name="Picture 9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94"/>
          <a:stretch/>
        </p:blipFill>
        <p:spPr>
          <a:xfrm>
            <a:off x="0" y="2857"/>
            <a:ext cx="9144000" cy="1049879"/>
          </a:xfrm>
          <a:prstGeom prst="rect">
            <a:avLst/>
          </a:prstGeom>
        </p:spPr>
      </p:pic>
      <p:pic>
        <p:nvPicPr>
          <p:cNvPr id="12" name="Picture 11" descr="cid:5326877C-9390-451E-BFAA-C2875958CEAE@gateway.2wire.net"/>
          <p:cNvPicPr/>
          <p:nvPr userDrawn="1"/>
        </p:nvPicPr>
        <p:blipFill rotWithShape="1"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88" t="92971" r="-26888" b="2664"/>
          <a:stretch/>
        </p:blipFill>
        <p:spPr bwMode="auto">
          <a:xfrm>
            <a:off x="2458675" y="6079578"/>
            <a:ext cx="9144000" cy="66179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940" y="5830982"/>
            <a:ext cx="1936204" cy="838378"/>
          </a:xfrm>
          <a:prstGeom prst="rect">
            <a:avLst/>
          </a:prstGeom>
        </p:spPr>
      </p:pic>
      <p:pic>
        <p:nvPicPr>
          <p:cNvPr id="14" name="Picture 13" descr="cid:5326877C-9390-451E-BFAA-C2875958CEAE@gateway.2wire.net"/>
          <p:cNvPicPr/>
          <p:nvPr userDrawn="1"/>
        </p:nvPicPr>
        <p:blipFill rotWithShape="1"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971" r="91250" b="2664"/>
          <a:stretch/>
        </p:blipFill>
        <p:spPr bwMode="auto">
          <a:xfrm>
            <a:off x="-4514" y="6079578"/>
            <a:ext cx="400050" cy="66179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5" name="TextBox 14"/>
          <p:cNvSpPr txBox="1"/>
          <p:nvPr userDrawn="1"/>
        </p:nvSpPr>
        <p:spPr>
          <a:xfrm>
            <a:off x="395536" y="6228020"/>
            <a:ext cx="9540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4634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/>
              <a:t>29/10/2014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4329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/>
              <a:t>29/10/2014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7448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6635080" cy="1354162"/>
          </a:xfrm>
        </p:spPr>
        <p:txBody>
          <a:bodyPr>
            <a:normAutofit/>
          </a:bodyPr>
          <a:lstStyle>
            <a:lvl1pPr algn="l">
              <a:defRPr sz="3600" b="0" baseline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smtClean="0"/>
              <a:t>Slide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0324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grpSp>
        <p:nvGrpSpPr>
          <p:cNvPr id="11" name="Group 10"/>
          <p:cNvGrpSpPr/>
          <p:nvPr/>
        </p:nvGrpSpPr>
        <p:grpSpPr>
          <a:xfrm>
            <a:off x="0" y="6165304"/>
            <a:ext cx="9180512" cy="692856"/>
            <a:chOff x="410988" y="6344818"/>
            <a:chExt cx="8733012" cy="513342"/>
          </a:xfrm>
        </p:grpSpPr>
        <p:pic>
          <p:nvPicPr>
            <p:cNvPr id="9" name="Picture 8"/>
            <p:cNvPicPr/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086" t="235" b="235"/>
            <a:stretch/>
          </p:blipFill>
          <p:spPr>
            <a:xfrm>
              <a:off x="4002318" y="6344818"/>
              <a:ext cx="5141682" cy="513342"/>
            </a:xfrm>
            <a:prstGeom prst="rect">
              <a:avLst/>
            </a:prstGeom>
          </p:spPr>
        </p:pic>
        <p:pic>
          <p:nvPicPr>
            <p:cNvPr id="10" name="Picture 9"/>
            <p:cNvPicPr/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328" t="235" r="16521" b="235"/>
            <a:stretch/>
          </p:blipFill>
          <p:spPr>
            <a:xfrm>
              <a:off x="410988" y="6344818"/>
              <a:ext cx="3591330" cy="513342"/>
            </a:xfrm>
            <a:prstGeom prst="rect">
              <a:avLst/>
            </a:prstGeom>
          </p:spPr>
        </p:pic>
      </p:grp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404664"/>
            <a:ext cx="1792188" cy="776019"/>
          </a:xfrm>
          <a:prstGeom prst="rect">
            <a:avLst/>
          </a:prstGeom>
        </p:spPr>
      </p:pic>
      <p:grpSp>
        <p:nvGrpSpPr>
          <p:cNvPr id="12" name="Group 11"/>
          <p:cNvGrpSpPr/>
          <p:nvPr userDrawn="1"/>
        </p:nvGrpSpPr>
        <p:grpSpPr>
          <a:xfrm>
            <a:off x="0" y="6165304"/>
            <a:ext cx="9180512" cy="692856"/>
            <a:chOff x="410988" y="6344818"/>
            <a:chExt cx="8733012" cy="513342"/>
          </a:xfrm>
        </p:grpSpPr>
        <p:pic>
          <p:nvPicPr>
            <p:cNvPr id="13" name="Picture 12"/>
            <p:cNvPicPr/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086" t="235" b="235"/>
            <a:stretch/>
          </p:blipFill>
          <p:spPr>
            <a:xfrm>
              <a:off x="4002318" y="6344818"/>
              <a:ext cx="5141682" cy="513342"/>
            </a:xfrm>
            <a:prstGeom prst="rect">
              <a:avLst/>
            </a:prstGeom>
          </p:spPr>
        </p:pic>
        <p:pic>
          <p:nvPicPr>
            <p:cNvPr id="14" name="Picture 13"/>
            <p:cNvPicPr/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328" t="235" r="16521" b="235"/>
            <a:stretch/>
          </p:blipFill>
          <p:spPr>
            <a:xfrm>
              <a:off x="410988" y="6344818"/>
              <a:ext cx="3591330" cy="513342"/>
            </a:xfrm>
            <a:prstGeom prst="rect">
              <a:avLst/>
            </a:prstGeom>
          </p:spPr>
        </p:pic>
      </p:grp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404664"/>
            <a:ext cx="1792188" cy="776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179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/>
              <a:t>29/10/2014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4649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/>
              <a:t>29/10/2014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3050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/>
              <a:t>29/10/2014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2573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/>
              <a:t>29/10/2014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8682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/>
              <a:t>29/10/2014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6895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/>
              <a:t>29/10/2014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1813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/>
              <a:t>29/10/2014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906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E4E04-FA3B-4CC2-B22B-1F4522E7061B}" type="datetimeFigureOut">
              <a:rPr lang="en-GB" smtClean="0"/>
              <a:t>29/10/2014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B817E-3006-4DA7-AB2F-F4226486F4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2105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Student Transitions project development day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Mike Williamson</a:t>
            </a:r>
          </a:p>
          <a:p>
            <a:r>
              <a:rPr lang="en-GB" dirty="0" smtClean="0"/>
              <a:t>Hannah Clarke</a:t>
            </a:r>
          </a:p>
          <a:p>
            <a:r>
              <a:rPr lang="en-GB" dirty="0"/>
              <a:t>Tuesday 28</a:t>
            </a:r>
            <a:r>
              <a:rPr lang="en-GB" baseline="30000" dirty="0"/>
              <a:t>th</a:t>
            </a:r>
            <a:r>
              <a:rPr lang="en-GB" dirty="0"/>
              <a:t> of </a:t>
            </a:r>
            <a:r>
              <a:rPr lang="en-GB" dirty="0" smtClean="0"/>
              <a:t>October 2014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756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37470"/>
            <a:ext cx="7772400" cy="1683618"/>
          </a:xfrm>
        </p:spPr>
        <p:txBody>
          <a:bodyPr/>
          <a:lstStyle/>
          <a:p>
            <a:r>
              <a:rPr lang="en-GB" dirty="0" smtClean="0"/>
              <a:t>Lunch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3023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Developing a project – session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91263" cy="3312368"/>
          </a:xfrm>
        </p:spPr>
        <p:txBody>
          <a:bodyPr/>
          <a:lstStyle/>
          <a:p>
            <a:r>
              <a:rPr lang="en-GB" dirty="0" smtClean="0"/>
              <a:t>Choose a project and go to that table</a:t>
            </a:r>
          </a:p>
          <a:p>
            <a:r>
              <a:rPr lang="en-GB" dirty="0" smtClean="0"/>
              <a:t>In groups, brainstorm ideas on the flipchart paper</a:t>
            </a:r>
          </a:p>
          <a:p>
            <a:r>
              <a:rPr lang="en-GB" dirty="0" smtClean="0"/>
              <a:t>Use the form to develop a brief project plan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41310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Conclusions and next steps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754" y="1844824"/>
            <a:ext cx="8299710" cy="3888432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bg2">
                    <a:lumMod val="25000"/>
                  </a:schemeClr>
                </a:solidFill>
              </a:rPr>
              <a:t>Keep in touch with each other about your projects!</a:t>
            </a:r>
          </a:p>
          <a:p>
            <a:r>
              <a:rPr lang="en-GB" dirty="0" smtClean="0">
                <a:solidFill>
                  <a:schemeClr val="bg2">
                    <a:lumMod val="25000"/>
                  </a:schemeClr>
                </a:solidFill>
              </a:rPr>
              <a:t>Tell your institutional team what you have planned and ask how they can help</a:t>
            </a:r>
          </a:p>
          <a:p>
            <a:r>
              <a:rPr lang="en-GB" dirty="0" smtClean="0"/>
              <a:t>sparqs will be in touch to help</a:t>
            </a:r>
          </a:p>
        </p:txBody>
      </p:sp>
    </p:spTree>
    <p:extLst>
      <p:ext uri="{BB962C8B-B14F-4D97-AF65-F5344CB8AC3E}">
        <p14:creationId xmlns:p14="http://schemas.microsoft.com/office/powerpoint/2010/main" val="1100285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Conclusions and next steps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If your project goes ahead you’ll be expected to run a workshop at the Enhancement Themes Conference in June – deadline in January!</a:t>
            </a:r>
          </a:p>
          <a:p>
            <a:endParaRPr lang="en-GB" dirty="0" smtClean="0"/>
          </a:p>
          <a:p>
            <a:r>
              <a:rPr lang="en-GB" dirty="0" smtClean="0"/>
              <a:t>Come to the ET Student Network event on the 25</a:t>
            </a:r>
            <a:r>
              <a:rPr lang="en-GB" baseline="30000" dirty="0" smtClean="0"/>
              <a:t>th</a:t>
            </a:r>
            <a:r>
              <a:rPr lang="en-GB" dirty="0" smtClean="0"/>
              <a:t> November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00895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Thanks for coming!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40768"/>
            <a:ext cx="8363272" cy="453650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Contact details -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Mike Williamson </a:t>
            </a:r>
          </a:p>
          <a:p>
            <a:pPr marL="0" indent="0">
              <a:buNone/>
            </a:pPr>
            <a:r>
              <a:rPr lang="en-GB" dirty="0" smtClean="0"/>
              <a:t>Mike.Williamson@sparqs.ac.uk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Hannah Clarke </a:t>
            </a:r>
          </a:p>
          <a:p>
            <a:pPr marL="0" indent="0">
              <a:buNone/>
            </a:pPr>
            <a:r>
              <a:rPr lang="en-GB" dirty="0" smtClean="0"/>
              <a:t>Hannah.Clarke@sparqs.ac.uk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Linzi Crawford</a:t>
            </a:r>
          </a:p>
          <a:p>
            <a:pPr marL="0" indent="0">
              <a:buNone/>
            </a:pPr>
            <a:r>
              <a:rPr lang="en-US" dirty="0" smtClean="0"/>
              <a:t>l.crawford@qaa.ac.uk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5340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Programme for today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8" cy="475252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/>
              <a:t> </a:t>
            </a:r>
            <a:endParaRPr lang="en-GB" sz="2600" dirty="0"/>
          </a:p>
          <a:p>
            <a:pPr marL="514350" indent="-514350">
              <a:buFont typeface="+mj-lt"/>
              <a:buAutoNum type="arabicPeriod"/>
            </a:pPr>
            <a:r>
              <a:rPr lang="en-GB" sz="2600" dirty="0" smtClean="0"/>
              <a:t>Introductions </a:t>
            </a:r>
            <a:r>
              <a:rPr lang="en-GB" sz="2600" dirty="0"/>
              <a:t>and overview of </a:t>
            </a:r>
            <a:r>
              <a:rPr lang="en-GB" sz="2600" dirty="0" smtClean="0"/>
              <a:t>quality review</a:t>
            </a:r>
            <a:endParaRPr lang="en-GB" sz="2600" dirty="0"/>
          </a:p>
          <a:p>
            <a:pPr marL="514350" indent="-514350">
              <a:buFont typeface="+mj-lt"/>
              <a:buAutoNum type="arabicPeriod"/>
            </a:pPr>
            <a:endParaRPr lang="en-GB" sz="2600" dirty="0" smtClean="0"/>
          </a:p>
          <a:p>
            <a:pPr marL="514350" indent="-514350">
              <a:buFont typeface="+mj-lt"/>
              <a:buAutoNum type="arabicPeriod"/>
            </a:pPr>
            <a:r>
              <a:rPr lang="en-GB" sz="2600" dirty="0" smtClean="0"/>
              <a:t>The new Theme: Student Transitions</a:t>
            </a:r>
          </a:p>
          <a:p>
            <a:pPr marL="514350" indent="-514350">
              <a:buFont typeface="+mj-lt"/>
              <a:buAutoNum type="arabicPeriod"/>
            </a:pPr>
            <a:endParaRPr lang="en-GB" sz="2600" dirty="0"/>
          </a:p>
          <a:p>
            <a:pPr marL="514350" indent="-514350">
              <a:buFont typeface="+mj-lt"/>
              <a:buAutoNum type="arabicPeriod"/>
            </a:pPr>
            <a:r>
              <a:rPr lang="en-GB" sz="2600" dirty="0" smtClean="0"/>
              <a:t>Generating project ideas</a:t>
            </a:r>
            <a:endParaRPr lang="en-GB" sz="2600" dirty="0"/>
          </a:p>
          <a:p>
            <a:pPr marL="514350" indent="-514350">
              <a:buFont typeface="+mj-lt"/>
              <a:buAutoNum type="arabicPeriod"/>
            </a:pPr>
            <a:endParaRPr lang="en-GB" sz="2600" dirty="0"/>
          </a:p>
          <a:p>
            <a:pPr marL="514350" indent="-514350">
              <a:buFont typeface="+mj-lt"/>
              <a:buAutoNum type="arabicPeriod"/>
            </a:pPr>
            <a:r>
              <a:rPr lang="en-GB" sz="2600" dirty="0" smtClean="0"/>
              <a:t>Lunch </a:t>
            </a:r>
            <a:endParaRPr lang="en-GB" sz="2600" dirty="0"/>
          </a:p>
          <a:p>
            <a:pPr marL="514350" indent="-514350">
              <a:buFont typeface="+mj-lt"/>
              <a:buAutoNum type="arabicPeriod"/>
            </a:pPr>
            <a:endParaRPr lang="en-GB" sz="2600" dirty="0"/>
          </a:p>
          <a:p>
            <a:pPr marL="514350" indent="-514350">
              <a:buFont typeface="+mj-lt"/>
              <a:buAutoNum type="arabicPeriod"/>
            </a:pPr>
            <a:r>
              <a:rPr lang="en-GB" sz="2600" dirty="0" smtClean="0"/>
              <a:t>Developing </a:t>
            </a:r>
            <a:r>
              <a:rPr lang="en-GB" sz="2600" dirty="0"/>
              <a:t>a </a:t>
            </a:r>
            <a:r>
              <a:rPr lang="en-GB" sz="2600" dirty="0" smtClean="0"/>
              <a:t>project – session 1</a:t>
            </a:r>
          </a:p>
          <a:p>
            <a:pPr marL="514350" indent="-514350">
              <a:buFont typeface="+mj-lt"/>
              <a:buAutoNum type="arabicPeriod"/>
            </a:pPr>
            <a:endParaRPr lang="en-GB" sz="2600" dirty="0"/>
          </a:p>
          <a:p>
            <a:pPr marL="514350" indent="-514350">
              <a:buFont typeface="+mj-lt"/>
              <a:buAutoNum type="arabicPeriod"/>
            </a:pPr>
            <a:r>
              <a:rPr lang="en-GB" sz="2600" dirty="0" smtClean="0"/>
              <a:t>Developing a project – session 2</a:t>
            </a:r>
          </a:p>
          <a:p>
            <a:pPr marL="514350" indent="-514350">
              <a:buFont typeface="+mj-lt"/>
              <a:buAutoNum type="arabicPeriod"/>
            </a:pPr>
            <a:endParaRPr lang="en-GB" sz="2600" dirty="0"/>
          </a:p>
          <a:p>
            <a:pPr marL="514350" indent="-514350">
              <a:buFont typeface="+mj-lt"/>
              <a:buAutoNum type="arabicPeriod"/>
            </a:pPr>
            <a:r>
              <a:rPr lang="en-GB" sz="2600" dirty="0" smtClean="0"/>
              <a:t>Conclusions and next steps</a:t>
            </a:r>
            <a:endParaRPr lang="en-GB" sz="26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8456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625" y="332656"/>
            <a:ext cx="6635080" cy="1354162"/>
          </a:xfrm>
        </p:spPr>
        <p:txBody>
          <a:bodyPr/>
          <a:lstStyle/>
          <a:p>
            <a:r>
              <a:rPr lang="en-GB" b="1" dirty="0" smtClean="0"/>
              <a:t>Objectives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By the end of the day you will –</a:t>
            </a:r>
          </a:p>
          <a:p>
            <a:r>
              <a:rPr lang="en-GB" dirty="0" smtClean="0"/>
              <a:t>Know more about the new Enhancement Theme: Student Transitions</a:t>
            </a:r>
          </a:p>
          <a:p>
            <a:r>
              <a:rPr lang="en-GB" dirty="0" smtClean="0"/>
              <a:t>Have developed ideas and plans for collaborative projects for work around the Theme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1051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University Quality Review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Megan McHaney</a:t>
            </a:r>
          </a:p>
          <a:p>
            <a:r>
              <a:rPr lang="en-GB" dirty="0"/>
              <a:t>NUS Scotland Policy and Public Affairs Officer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852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val 16"/>
          <p:cNvSpPr/>
          <p:nvPr/>
        </p:nvSpPr>
        <p:spPr>
          <a:xfrm>
            <a:off x="1835150" y="2212975"/>
            <a:ext cx="5761038" cy="337661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Quality Enhancement Framework for Universities 	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974725" y="2212975"/>
            <a:ext cx="2232025" cy="158432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chemeClr val="tx1"/>
                </a:solidFill>
              </a:rPr>
              <a:t>Student Engagement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3635375" y="1628775"/>
            <a:ext cx="2232025" cy="158432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chemeClr val="tx1"/>
                </a:solidFill>
              </a:rPr>
              <a:t>Institution-Led Review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6300788" y="2212975"/>
            <a:ext cx="2232025" cy="158432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chemeClr val="tx1"/>
                </a:solidFill>
              </a:rPr>
              <a:t>Enhancement-Led Institutional Review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1692275" y="4254500"/>
            <a:ext cx="2232025" cy="158432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chemeClr val="tx1"/>
                </a:solidFill>
              </a:rPr>
              <a:t>Public Information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5364163" y="4254500"/>
            <a:ext cx="2232025" cy="158432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chemeClr val="tx1"/>
                </a:solidFill>
              </a:rPr>
              <a:t>Enhancement Themes</a:t>
            </a:r>
          </a:p>
        </p:txBody>
      </p:sp>
    </p:spTree>
    <p:extLst>
      <p:ext uri="{BB962C8B-B14F-4D97-AF65-F5344CB8AC3E}">
        <p14:creationId xmlns:p14="http://schemas.microsoft.com/office/powerpoint/2010/main" val="184679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The new Theme: Student Transitions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3933056"/>
            <a:ext cx="8568952" cy="1728192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Dr Christine Macpherson, Assistant Director &amp; Linzi Crawford, Stakeholder Engagement Coordinator</a:t>
            </a:r>
          </a:p>
          <a:p>
            <a:r>
              <a:rPr lang="en-GB" dirty="0" smtClean="0"/>
              <a:t>QAA </a:t>
            </a:r>
            <a:r>
              <a:rPr lang="en-GB" dirty="0"/>
              <a:t>Scotland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3916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Student Transitions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34232"/>
            <a:ext cx="8363272" cy="42430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Two Tracks:</a:t>
            </a:r>
          </a:p>
          <a:p>
            <a:pPr marL="457200" indent="-457200">
              <a:buAutoNum type="arabicPeriod"/>
            </a:pPr>
            <a:r>
              <a:rPr lang="en-GB" sz="2800" b="1" dirty="0"/>
              <a:t>T</a:t>
            </a:r>
            <a:r>
              <a:rPr lang="en-GB" sz="2800" b="1" dirty="0" smtClean="0"/>
              <a:t>ransitions into university</a:t>
            </a:r>
          </a:p>
          <a:p>
            <a:r>
              <a:rPr lang="en-GB" sz="2800" dirty="0"/>
              <a:t>S</a:t>
            </a:r>
            <a:r>
              <a:rPr lang="en-GB" sz="2800" dirty="0" smtClean="0"/>
              <a:t>chool or college </a:t>
            </a:r>
          </a:p>
          <a:p>
            <a:pPr marL="0" indent="0">
              <a:buNone/>
            </a:pPr>
            <a:endParaRPr lang="en-GB" sz="2800" dirty="0" smtClean="0"/>
          </a:p>
          <a:p>
            <a:pPr marL="0" indent="0">
              <a:buNone/>
            </a:pPr>
            <a:r>
              <a:rPr lang="en-GB" sz="2800" b="1" dirty="0" smtClean="0"/>
              <a:t>2. </a:t>
            </a:r>
            <a:r>
              <a:rPr lang="en-GB" sz="2800" b="1" dirty="0"/>
              <a:t>T</a:t>
            </a:r>
            <a:r>
              <a:rPr lang="en-GB" sz="2800" b="1" dirty="0" smtClean="0"/>
              <a:t>ransitions during and out of university</a:t>
            </a:r>
          </a:p>
          <a:p>
            <a:r>
              <a:rPr lang="en-GB" sz="2800" dirty="0" smtClean="0"/>
              <a:t>International</a:t>
            </a:r>
          </a:p>
          <a:p>
            <a:r>
              <a:rPr lang="en-GB" sz="2800" dirty="0" smtClean="0"/>
              <a:t>Postgraduate</a:t>
            </a:r>
          </a:p>
          <a:p>
            <a:r>
              <a:rPr lang="en-GB" sz="2800" dirty="0" smtClean="0"/>
              <a:t>Employment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408097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Generating ideas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770" y="1844824"/>
            <a:ext cx="8352928" cy="2736304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In groups discuss the examples and try to think of some more ideas for projects you could do that would fit the scope of the Theme.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62544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Examples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Impact of societies on the first year student experience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Implementation of a mentoring scheme to improve transition of first years or international students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Designing an online module for senior honours students on employability skills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6049309"/>
      </p:ext>
    </p:extLst>
  </p:cSld>
  <p:clrMapOvr>
    <a:masterClrMapping/>
  </p:clrMapOvr>
</p:sld>
</file>

<file path=ppt/theme/theme1.xml><?xml version="1.0" encoding="utf-8"?>
<a:theme xmlns:a="http://schemas.openxmlformats.org/drawingml/2006/main" name="sparqs presentation 2014">
  <a:themeElements>
    <a:clrScheme name="Ali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FFF00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sparqs presentation 2014</Template>
  <TotalTime>430</TotalTime>
  <Words>320</Words>
  <Application>Microsoft Office PowerPoint</Application>
  <PresentationFormat>On-screen Show (4:3)</PresentationFormat>
  <Paragraphs>88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Verdana</vt:lpstr>
      <vt:lpstr>sparqs presentation 2014</vt:lpstr>
      <vt:lpstr>Student Transitions project development day</vt:lpstr>
      <vt:lpstr>Programme for today</vt:lpstr>
      <vt:lpstr>Objectives</vt:lpstr>
      <vt:lpstr>University Quality Review</vt:lpstr>
      <vt:lpstr>Quality Enhancement Framework for Universities  </vt:lpstr>
      <vt:lpstr>The new Theme: Student Transitions</vt:lpstr>
      <vt:lpstr>Student Transitions</vt:lpstr>
      <vt:lpstr>Generating ideas</vt:lpstr>
      <vt:lpstr>Examples </vt:lpstr>
      <vt:lpstr>Lunch</vt:lpstr>
      <vt:lpstr>Developing a project – session </vt:lpstr>
      <vt:lpstr>Conclusions and next steps</vt:lpstr>
      <vt:lpstr>Conclusions and next steps</vt:lpstr>
      <vt:lpstr>Thanks for coming! </vt:lpstr>
    </vt:vector>
  </TitlesOfParts>
  <Company>NUS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Clarke</dc:creator>
  <cp:lastModifiedBy>Hannah Clarke</cp:lastModifiedBy>
  <cp:revision>68</cp:revision>
  <cp:lastPrinted>2014-10-27T16:08:38Z</cp:lastPrinted>
  <dcterms:created xsi:type="dcterms:W3CDTF">2014-08-11T15:18:48Z</dcterms:created>
  <dcterms:modified xsi:type="dcterms:W3CDTF">2014-10-29T11:20:51Z</dcterms:modified>
</cp:coreProperties>
</file>